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6" r:id="rId5"/>
    <p:sldId id="257" r:id="rId6"/>
    <p:sldId id="258" r:id="rId7"/>
  </p:sldIdLst>
  <p:sldSz cx="12192000" cy="6858000"/>
  <p:notesSz cx="6858000" cy="9144000"/>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22EA34D-FB2A-41A4-9DE6-8D67969CCD07}" v="370" dt="2021-11-01T16:08:05.114"/>
    <p1510:client id="{9EB0EA0D-63E4-F092-1544-97A68EA88B2F}" v="1263" dt="2021-11-03T15:39:43.61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115" d="100"/>
          <a:sy n="115" d="100"/>
        </p:scale>
        <p:origin x="144" y="1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microsoft.com/office/2015/10/relationships/revisionInfo" Target="revisionInfo.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GB"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07/02/2023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07/02/2023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endParaRPr lang="en-GB"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07/02/2023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07/02/2023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GB"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GB" smtClean="0"/>
              <a:t>07/02/2023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Date Placeholder 4"/>
          <p:cNvSpPr>
            <a:spLocks noGrp="1"/>
          </p:cNvSpPr>
          <p:nvPr>
            <p:ph type="dt" sz="half" idx="10"/>
          </p:nvPr>
        </p:nvSpPr>
        <p:spPr/>
        <p:txBody>
          <a:bodyPr/>
          <a:lstStyle/>
          <a:p>
            <a:fld id="{846CE7D5-CF57-46EF-B807-FDD0502418D4}" type="datetimeFigureOut">
              <a:rPr lang="en-GB" smtClean="0"/>
              <a:t>07/02/2023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endParaRPr lang="en-GB"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7" name="Date Placeholder 6"/>
          <p:cNvSpPr>
            <a:spLocks noGrp="1"/>
          </p:cNvSpPr>
          <p:nvPr>
            <p:ph type="dt" sz="half" idx="10"/>
          </p:nvPr>
        </p:nvSpPr>
        <p:spPr/>
        <p:txBody>
          <a:bodyPr/>
          <a:lstStyle/>
          <a:p>
            <a:fld id="{846CE7D5-CF57-46EF-B807-FDD0502418D4}" type="datetimeFigureOut">
              <a:rPr lang="en-GB" smtClean="0"/>
              <a:t>07/02/2023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Date Placeholder 2"/>
          <p:cNvSpPr>
            <a:spLocks noGrp="1"/>
          </p:cNvSpPr>
          <p:nvPr>
            <p:ph type="dt" sz="half" idx="10"/>
          </p:nvPr>
        </p:nvSpPr>
        <p:spPr/>
        <p:txBody>
          <a:bodyPr/>
          <a:lstStyle/>
          <a:p>
            <a:fld id="{846CE7D5-CF57-46EF-B807-FDD0502418D4}" type="datetimeFigureOut">
              <a:rPr lang="en-GB" smtClean="0"/>
              <a:t>07/02/2023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GB" smtClean="0"/>
              <a:t>07/02/2023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B"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07/02/2023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B"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07/02/2023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GB" smtClean="0"/>
              <a:t>07/02/2023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GB" smtClean="0"/>
              <a:t>‹#›</a:t>
            </a:fld>
            <a:endParaRPr lang="en-GB"/>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www.alternativephotography.com/cyanotype-classic-process/"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wtZOWEB_wcI&amp;t=361s" TargetMode="External"/><Relationship Id="rId2" Type="http://schemas.openxmlformats.org/officeDocument/2006/relationships/hyperlink" Target="https://jostephen.photography/how-to-make-wet-cyanotypes/"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69694E0E-78D2-4A6A-B1EC-C35FFAE52C87}"/>
              </a:ext>
            </a:extLst>
          </p:cNvPr>
          <p:cNvGraphicFramePr>
            <a:graphicFrameLocks noGrp="1"/>
          </p:cNvGraphicFramePr>
          <p:nvPr>
            <p:extLst>
              <p:ext uri="{D42A27DB-BD31-4B8C-83A1-F6EECF244321}">
                <p14:modId xmlns:p14="http://schemas.microsoft.com/office/powerpoint/2010/main" val="2751253365"/>
              </p:ext>
            </p:extLst>
          </p:nvPr>
        </p:nvGraphicFramePr>
        <p:xfrm>
          <a:off x="530013" y="595376"/>
          <a:ext cx="11211455" cy="3481532"/>
        </p:xfrm>
        <a:graphic>
          <a:graphicData uri="http://schemas.openxmlformats.org/drawingml/2006/table">
            <a:tbl>
              <a:tblPr firstRow="1" bandRow="1">
                <a:tableStyleId>{5C22544A-7EE6-4342-B048-85BDC9FD1C3A}</a:tableStyleId>
              </a:tblPr>
              <a:tblGrid>
                <a:gridCol w="2063749">
                  <a:extLst>
                    <a:ext uri="{9D8B030D-6E8A-4147-A177-3AD203B41FA5}">
                      <a16:colId xmlns:a16="http://schemas.microsoft.com/office/drawing/2014/main" val="190046327"/>
                    </a:ext>
                  </a:extLst>
                </a:gridCol>
                <a:gridCol w="9147706">
                  <a:extLst>
                    <a:ext uri="{9D8B030D-6E8A-4147-A177-3AD203B41FA5}">
                      <a16:colId xmlns:a16="http://schemas.microsoft.com/office/drawing/2014/main" val="4040236023"/>
                    </a:ext>
                  </a:extLst>
                </a:gridCol>
              </a:tblGrid>
              <a:tr h="361598">
                <a:tc gridSpan="2">
                  <a:txBody>
                    <a:bodyPr/>
                    <a:lstStyle/>
                    <a:p>
                      <a:pPr algn="ctr"/>
                      <a:r>
                        <a:rPr lang="en-GB" dirty="0"/>
                        <a:t>Key Vocabulary</a:t>
                      </a:r>
                    </a:p>
                  </a:txBody>
                  <a:tcPr/>
                </a:tc>
                <a:tc hMerge="1">
                  <a:txBody>
                    <a:bodyPr/>
                    <a:lstStyle/>
                    <a:p>
                      <a:endParaRPr lang="en-US"/>
                    </a:p>
                  </a:txBody>
                  <a:tcPr/>
                </a:tc>
                <a:extLst>
                  <a:ext uri="{0D108BD9-81ED-4DB2-BD59-A6C34878D82A}">
                    <a16:rowId xmlns:a16="http://schemas.microsoft.com/office/drawing/2014/main" val="3929965284"/>
                  </a:ext>
                </a:extLst>
              </a:tr>
              <a:tr h="309368">
                <a:tc>
                  <a:txBody>
                    <a:bodyPr/>
                    <a:lstStyle/>
                    <a:p>
                      <a:r>
                        <a:rPr lang="en-GB" sz="1400" dirty="0" smtClean="0"/>
                        <a:t>photography</a:t>
                      </a:r>
                      <a:endParaRPr lang="en-GB" sz="1400" dirty="0"/>
                    </a:p>
                  </a:txBody>
                  <a:tcPr/>
                </a:tc>
                <a:tc>
                  <a:txBody>
                    <a:bodyPr/>
                    <a:lstStyle/>
                    <a:p>
                      <a:r>
                        <a:rPr lang="en-GB" sz="1400" dirty="0" smtClean="0"/>
                        <a:t>Method of recording the image of an object through the action of light.</a:t>
                      </a:r>
                      <a:endParaRPr lang="en-GB" sz="1400" dirty="0"/>
                    </a:p>
                  </a:txBody>
                  <a:tcPr/>
                </a:tc>
                <a:extLst>
                  <a:ext uri="{0D108BD9-81ED-4DB2-BD59-A6C34878D82A}">
                    <a16:rowId xmlns:a16="http://schemas.microsoft.com/office/drawing/2014/main" val="2068382141"/>
                  </a:ext>
                </a:extLst>
              </a:tr>
              <a:tr h="320417">
                <a:tc>
                  <a:txBody>
                    <a:bodyPr/>
                    <a:lstStyle/>
                    <a:p>
                      <a:r>
                        <a:rPr lang="en-GB" sz="1400" dirty="0" smtClean="0"/>
                        <a:t>exposure</a:t>
                      </a:r>
                      <a:endParaRPr lang="en-GB" sz="1400" dirty="0"/>
                    </a:p>
                  </a:txBody>
                  <a:tcPr/>
                </a:tc>
                <a:tc>
                  <a:txBody>
                    <a:bodyPr/>
                    <a:lstStyle/>
                    <a:p>
                      <a:r>
                        <a:rPr lang="en-GB" sz="1400" dirty="0" smtClean="0"/>
                        <a:t>(specifically</a:t>
                      </a:r>
                      <a:r>
                        <a:rPr lang="en-GB" sz="1400" baseline="0" dirty="0" smtClean="0"/>
                        <a:t> for this) the amount of time that light is shining on our work</a:t>
                      </a:r>
                      <a:endParaRPr lang="en-GB" sz="1400" dirty="0"/>
                    </a:p>
                  </a:txBody>
                  <a:tcPr/>
                </a:tc>
                <a:extLst>
                  <a:ext uri="{0D108BD9-81ED-4DB2-BD59-A6C34878D82A}">
                    <a16:rowId xmlns:a16="http://schemas.microsoft.com/office/drawing/2014/main" val="3688998231"/>
                  </a:ext>
                </a:extLst>
              </a:tr>
              <a:tr h="320417">
                <a:tc>
                  <a:txBody>
                    <a:bodyPr/>
                    <a:lstStyle/>
                    <a:p>
                      <a:r>
                        <a:rPr lang="en-GB" sz="1400" dirty="0" smtClean="0"/>
                        <a:t>material</a:t>
                      </a:r>
                      <a:endParaRPr lang="en-GB" sz="1400" dirty="0"/>
                    </a:p>
                  </a:txBody>
                  <a:tcPr/>
                </a:tc>
                <a:tc>
                  <a:txBody>
                    <a:bodyPr/>
                    <a:lstStyle/>
                    <a:p>
                      <a:r>
                        <a:rPr lang="en-GB" sz="1400" dirty="0" smtClean="0"/>
                        <a:t>The</a:t>
                      </a:r>
                      <a:r>
                        <a:rPr lang="en-GB" sz="1400" baseline="0" dirty="0" smtClean="0"/>
                        <a:t> items needed to make or do something</a:t>
                      </a:r>
                      <a:endParaRPr lang="en-GB" sz="1400" dirty="0"/>
                    </a:p>
                  </a:txBody>
                  <a:tcPr/>
                </a:tc>
                <a:extLst>
                  <a:ext uri="{0D108BD9-81ED-4DB2-BD59-A6C34878D82A}">
                    <a16:rowId xmlns:a16="http://schemas.microsoft.com/office/drawing/2014/main" val="3652455631"/>
                  </a:ext>
                </a:extLst>
              </a:tr>
              <a:tr h="309368">
                <a:tc>
                  <a:txBody>
                    <a:bodyPr/>
                    <a:lstStyle/>
                    <a:p>
                      <a:r>
                        <a:rPr lang="en-GB" sz="1400" dirty="0" smtClean="0"/>
                        <a:t>hue</a:t>
                      </a:r>
                      <a:endParaRPr lang="en-GB" sz="1400" dirty="0"/>
                    </a:p>
                  </a:txBody>
                  <a:tcPr/>
                </a:tc>
                <a:tc>
                  <a:txBody>
                    <a:bodyPr/>
                    <a:lstStyle/>
                    <a:p>
                      <a:pPr lvl="0">
                        <a:buNone/>
                      </a:pPr>
                      <a:r>
                        <a:rPr lang="en-US" sz="1400" b="0" dirty="0" err="1" smtClean="0"/>
                        <a:t>Colour</a:t>
                      </a:r>
                      <a:r>
                        <a:rPr lang="en-US" sz="1400" b="0" dirty="0" smtClean="0"/>
                        <a:t> or shade (hues of blue in cyanotype)</a:t>
                      </a:r>
                      <a:endParaRPr lang="en-US" sz="1400" b="0" dirty="0"/>
                    </a:p>
                  </a:txBody>
                  <a:tcPr/>
                </a:tc>
                <a:extLst>
                  <a:ext uri="{0D108BD9-81ED-4DB2-BD59-A6C34878D82A}">
                    <a16:rowId xmlns:a16="http://schemas.microsoft.com/office/drawing/2014/main" val="235462857"/>
                  </a:ext>
                </a:extLst>
              </a:tr>
              <a:tr h="309367">
                <a:tc>
                  <a:txBody>
                    <a:bodyPr/>
                    <a:lstStyle/>
                    <a:p>
                      <a:pPr lvl="0">
                        <a:buNone/>
                      </a:pPr>
                      <a:r>
                        <a:rPr lang="en-GB" sz="1400" dirty="0" smtClean="0"/>
                        <a:t>develop</a:t>
                      </a:r>
                      <a:r>
                        <a:rPr lang="en-GB" sz="1400" dirty="0"/>
                        <a:t> </a:t>
                      </a:r>
                    </a:p>
                  </a:txBody>
                  <a:tcPr/>
                </a:tc>
                <a:tc>
                  <a:txBody>
                    <a:bodyPr/>
                    <a:lstStyle/>
                    <a:p>
                      <a:pPr lvl="0">
                        <a:buNone/>
                      </a:pPr>
                      <a:r>
                        <a:rPr lang="en-GB" sz="1400" dirty="0" smtClean="0"/>
                        <a:t>Grow or change (the image will develop when rinsed</a:t>
                      </a:r>
                      <a:r>
                        <a:rPr lang="en-GB" sz="1400" baseline="0" dirty="0" smtClean="0"/>
                        <a:t> with water)</a:t>
                      </a:r>
                      <a:r>
                        <a:rPr lang="en-GB" sz="1400" dirty="0" smtClean="0"/>
                        <a:t>.</a:t>
                      </a:r>
                      <a:r>
                        <a:rPr lang="en-GB" sz="1400" dirty="0"/>
                        <a:t> </a:t>
                      </a:r>
                    </a:p>
                  </a:txBody>
                  <a:tcPr/>
                </a:tc>
                <a:extLst>
                  <a:ext uri="{0D108BD9-81ED-4DB2-BD59-A6C34878D82A}">
                    <a16:rowId xmlns:a16="http://schemas.microsoft.com/office/drawing/2014/main" val="3763999509"/>
                  </a:ext>
                </a:extLst>
              </a:tr>
              <a:tr h="309367">
                <a:tc>
                  <a:txBody>
                    <a:bodyPr/>
                    <a:lstStyle/>
                    <a:p>
                      <a:pPr lvl="0">
                        <a:buNone/>
                      </a:pPr>
                      <a:r>
                        <a:rPr lang="en-GB" sz="1400" dirty="0" smtClean="0"/>
                        <a:t>permanent</a:t>
                      </a:r>
                      <a:endParaRPr lang="en-GB" sz="1400" dirty="0"/>
                    </a:p>
                  </a:txBody>
                  <a:tcPr/>
                </a:tc>
                <a:tc>
                  <a:txBody>
                    <a:bodyPr/>
                    <a:lstStyle/>
                    <a:p>
                      <a:pPr lvl="0">
                        <a:buNone/>
                      </a:pPr>
                      <a:r>
                        <a:rPr lang="en-GB" sz="1400" dirty="0" smtClean="0"/>
                        <a:t>Lasts unchanged forever</a:t>
                      </a:r>
                      <a:endParaRPr lang="en-GB" sz="1400" dirty="0"/>
                    </a:p>
                  </a:txBody>
                  <a:tcPr/>
                </a:tc>
                <a:extLst>
                  <a:ext uri="{0D108BD9-81ED-4DB2-BD59-A6C34878D82A}">
                    <a16:rowId xmlns:a16="http://schemas.microsoft.com/office/drawing/2014/main" val="1407900175"/>
                  </a:ext>
                </a:extLst>
              </a:tr>
              <a:tr h="309367">
                <a:tc>
                  <a:txBody>
                    <a:bodyPr/>
                    <a:lstStyle/>
                    <a:p>
                      <a:pPr lvl="0">
                        <a:buNone/>
                      </a:pPr>
                      <a:r>
                        <a:rPr lang="en-GB" sz="1400" dirty="0" smtClean="0"/>
                        <a:t>photographer</a:t>
                      </a:r>
                      <a:endParaRPr lang="en-GB" sz="1400" dirty="0"/>
                    </a:p>
                  </a:txBody>
                  <a:tcPr/>
                </a:tc>
                <a:tc>
                  <a:txBody>
                    <a:bodyPr/>
                    <a:lstStyle/>
                    <a:p>
                      <a:pPr lvl="0">
                        <a:buNone/>
                      </a:pPr>
                      <a:r>
                        <a:rPr lang="en-GB" sz="1400" dirty="0" smtClean="0"/>
                        <a:t>A person who takes photographs</a:t>
                      </a:r>
                      <a:r>
                        <a:rPr lang="en-GB" sz="1400" baseline="0" dirty="0" smtClean="0"/>
                        <a:t> </a:t>
                      </a:r>
                      <a:endParaRPr lang="en-GB" sz="1400" dirty="0"/>
                    </a:p>
                  </a:txBody>
                  <a:tcPr/>
                </a:tc>
                <a:extLst>
                  <a:ext uri="{0D108BD9-81ED-4DB2-BD59-A6C34878D82A}">
                    <a16:rowId xmlns:a16="http://schemas.microsoft.com/office/drawing/2014/main" val="2151548851"/>
                  </a:ext>
                </a:extLst>
              </a:tr>
              <a:tr h="309367">
                <a:tc>
                  <a:txBody>
                    <a:bodyPr/>
                    <a:lstStyle/>
                    <a:p>
                      <a:pPr lvl="0">
                        <a:buNone/>
                      </a:pPr>
                      <a:r>
                        <a:rPr lang="en-GB" sz="1400" dirty="0" smtClean="0"/>
                        <a:t>botanist</a:t>
                      </a:r>
                      <a:endParaRPr lang="en-GB" sz="1400" dirty="0"/>
                    </a:p>
                  </a:txBody>
                  <a:tcPr/>
                </a:tc>
                <a:tc>
                  <a:txBody>
                    <a:bodyPr/>
                    <a:lstStyle/>
                    <a:p>
                      <a:pPr lvl="0">
                        <a:buNone/>
                      </a:pPr>
                      <a:r>
                        <a:rPr lang="en-GB" sz="1400" dirty="0" smtClean="0"/>
                        <a:t>A</a:t>
                      </a:r>
                      <a:r>
                        <a:rPr lang="en-GB" sz="1400" baseline="0" dirty="0" smtClean="0"/>
                        <a:t> person</a:t>
                      </a:r>
                      <a:r>
                        <a:rPr lang="en-GB" sz="1400" dirty="0" smtClean="0"/>
                        <a:t> who studies (learns</a:t>
                      </a:r>
                      <a:r>
                        <a:rPr lang="en-GB" sz="1400" baseline="0" dirty="0" smtClean="0"/>
                        <a:t> about)</a:t>
                      </a:r>
                      <a:r>
                        <a:rPr lang="en-GB" sz="1400" dirty="0" smtClean="0"/>
                        <a:t> plants</a:t>
                      </a:r>
                      <a:endParaRPr lang="en-GB" sz="1400" dirty="0"/>
                    </a:p>
                  </a:txBody>
                  <a:tcPr/>
                </a:tc>
                <a:extLst>
                  <a:ext uri="{0D108BD9-81ED-4DB2-BD59-A6C34878D82A}">
                    <a16:rowId xmlns:a16="http://schemas.microsoft.com/office/drawing/2014/main" val="1663021009"/>
                  </a:ext>
                </a:extLst>
              </a:tr>
              <a:tr h="309367">
                <a:tc>
                  <a:txBody>
                    <a:bodyPr/>
                    <a:lstStyle/>
                    <a:p>
                      <a:pPr lvl="0">
                        <a:buNone/>
                      </a:pPr>
                      <a:r>
                        <a:rPr lang="en-GB" sz="1400" dirty="0" smtClean="0"/>
                        <a:t>photograph</a:t>
                      </a:r>
                      <a:endParaRPr lang="en-GB" sz="1400" dirty="0"/>
                    </a:p>
                  </a:txBody>
                  <a:tcPr/>
                </a:tc>
                <a:tc>
                  <a:txBody>
                    <a:bodyPr/>
                    <a:lstStyle/>
                    <a:p>
                      <a:pPr lvl="0">
                        <a:buNone/>
                      </a:pPr>
                      <a:r>
                        <a:rPr lang="en-GB" sz="1400" dirty="0" smtClean="0"/>
                        <a:t>An image</a:t>
                      </a:r>
                      <a:r>
                        <a:rPr lang="en-GB" sz="1400" baseline="0" dirty="0" smtClean="0"/>
                        <a:t> created by light falling on a photosensitive surface</a:t>
                      </a:r>
                      <a:endParaRPr lang="en-GB" sz="1400" dirty="0"/>
                    </a:p>
                  </a:txBody>
                  <a:tcPr/>
                </a:tc>
                <a:extLst>
                  <a:ext uri="{0D108BD9-81ED-4DB2-BD59-A6C34878D82A}">
                    <a16:rowId xmlns:a16="http://schemas.microsoft.com/office/drawing/2014/main" val="4132555823"/>
                  </a:ext>
                </a:extLst>
              </a:tr>
              <a:tr h="309367">
                <a:tc>
                  <a:txBody>
                    <a:bodyPr/>
                    <a:lstStyle/>
                    <a:p>
                      <a:pPr lvl="0">
                        <a:buNone/>
                      </a:pPr>
                      <a:r>
                        <a:rPr lang="en-GB" sz="1400" dirty="0" smtClean="0"/>
                        <a:t>photogram</a:t>
                      </a:r>
                      <a:endParaRPr lang="en-GB" sz="1400" dirty="0"/>
                    </a:p>
                  </a:txBody>
                  <a:tcPr/>
                </a:tc>
                <a:tc>
                  <a:txBody>
                    <a:bodyPr/>
                    <a:lstStyle/>
                    <a:p>
                      <a:pPr lvl="0">
                        <a:buNone/>
                      </a:pPr>
                      <a:r>
                        <a:rPr lang="en-GB" sz="1400" dirty="0" smtClean="0"/>
                        <a:t>A photographic image made without a camera</a:t>
                      </a:r>
                      <a:endParaRPr lang="en-GB" sz="1400" dirty="0"/>
                    </a:p>
                  </a:txBody>
                  <a:tcPr/>
                </a:tc>
                <a:extLst>
                  <a:ext uri="{0D108BD9-81ED-4DB2-BD59-A6C34878D82A}">
                    <a16:rowId xmlns:a16="http://schemas.microsoft.com/office/drawing/2014/main" val="3194952854"/>
                  </a:ext>
                </a:extLst>
              </a:tr>
            </a:tbl>
          </a:graphicData>
        </a:graphic>
      </p:graphicFrame>
      <p:sp>
        <p:nvSpPr>
          <p:cNvPr id="6" name="TextBox 5">
            <a:extLst>
              <a:ext uri="{FF2B5EF4-FFF2-40B4-BE49-F238E27FC236}">
                <a16:creationId xmlns:a16="http://schemas.microsoft.com/office/drawing/2014/main" id="{663D9825-F23B-475F-BBA1-11E66868C19F}"/>
              </a:ext>
            </a:extLst>
          </p:cNvPr>
          <p:cNvSpPr txBox="1"/>
          <p:nvPr/>
        </p:nvSpPr>
        <p:spPr>
          <a:xfrm>
            <a:off x="1238596" y="194733"/>
            <a:ext cx="95346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dirty="0"/>
              <a:t>Art – </a:t>
            </a:r>
            <a:r>
              <a:rPr lang="en-GB" dirty="0" smtClean="0">
                <a:hlinkClick r:id="rId2"/>
              </a:rPr>
              <a:t>Cyanotypes</a:t>
            </a:r>
            <a:r>
              <a:rPr lang="en-GB" dirty="0" smtClean="0"/>
              <a:t> Focus on English Photographer and Botanist, </a:t>
            </a:r>
            <a:r>
              <a:rPr lang="en-GB" smtClean="0"/>
              <a:t>Anna </a:t>
            </a:r>
            <a:r>
              <a:rPr lang="en-GB" smtClean="0"/>
              <a:t>Atkins</a:t>
            </a:r>
            <a:endParaRPr lang="en-US" dirty="0"/>
          </a:p>
        </p:txBody>
      </p:sp>
      <p:graphicFrame>
        <p:nvGraphicFramePr>
          <p:cNvPr id="11" name="Table 11">
            <a:extLst>
              <a:ext uri="{FF2B5EF4-FFF2-40B4-BE49-F238E27FC236}">
                <a16:creationId xmlns:a16="http://schemas.microsoft.com/office/drawing/2014/main" id="{345A6FA8-B818-48AF-9732-CF01FB7663AA}"/>
              </a:ext>
            </a:extLst>
          </p:cNvPr>
          <p:cNvGraphicFramePr>
            <a:graphicFrameLocks noGrp="1"/>
          </p:cNvGraphicFramePr>
          <p:nvPr>
            <p:extLst>
              <p:ext uri="{D42A27DB-BD31-4B8C-83A1-F6EECF244321}">
                <p14:modId xmlns:p14="http://schemas.microsoft.com/office/powerpoint/2010/main" val="560262000"/>
              </p:ext>
            </p:extLst>
          </p:nvPr>
        </p:nvGraphicFramePr>
        <p:xfrm>
          <a:off x="530013" y="4220221"/>
          <a:ext cx="11079159" cy="2225040"/>
        </p:xfrm>
        <a:graphic>
          <a:graphicData uri="http://schemas.openxmlformats.org/drawingml/2006/table">
            <a:tbl>
              <a:tblPr firstRow="1" bandRow="1">
                <a:tableStyleId>{9DCAF9ED-07DC-4A11-8D7F-57B35C25682E}</a:tableStyleId>
              </a:tblPr>
              <a:tblGrid>
                <a:gridCol w="11079159">
                  <a:extLst>
                    <a:ext uri="{9D8B030D-6E8A-4147-A177-3AD203B41FA5}">
                      <a16:colId xmlns:a16="http://schemas.microsoft.com/office/drawing/2014/main" val="2060600904"/>
                    </a:ext>
                  </a:extLst>
                </a:gridCol>
              </a:tblGrid>
              <a:tr h="370840">
                <a:tc>
                  <a:txBody>
                    <a:bodyPr/>
                    <a:lstStyle/>
                    <a:p>
                      <a:pPr algn="ctr"/>
                      <a:r>
                        <a:rPr lang="en-GB" dirty="0"/>
                        <a:t>Key facts</a:t>
                      </a:r>
                    </a:p>
                  </a:txBody>
                  <a:tcPr/>
                </a:tc>
                <a:extLst>
                  <a:ext uri="{0D108BD9-81ED-4DB2-BD59-A6C34878D82A}">
                    <a16:rowId xmlns:a16="http://schemas.microsoft.com/office/drawing/2014/main" val="904694155"/>
                  </a:ext>
                </a:extLst>
              </a:tr>
              <a:tr h="370840">
                <a:tc>
                  <a:txBody>
                    <a:bodyPr/>
                    <a:lstStyle/>
                    <a:p>
                      <a:pPr lvl="0">
                        <a:buNone/>
                      </a:pPr>
                      <a:r>
                        <a:rPr lang="en-GB" sz="1400" b="0" i="0" u="none" strike="noStrike" noProof="0" dirty="0" smtClean="0">
                          <a:latin typeface="Calibri"/>
                        </a:rPr>
                        <a:t>Cyanotypes were</a:t>
                      </a:r>
                      <a:r>
                        <a:rPr lang="en-GB" sz="1400" b="0" i="0" u="none" strike="noStrike" baseline="0" noProof="0" dirty="0" smtClean="0">
                          <a:latin typeface="Calibri"/>
                        </a:rPr>
                        <a:t> invented in 1842 – the same process is used today</a:t>
                      </a:r>
                      <a:r>
                        <a:rPr lang="en-GB" sz="1400" b="0" i="0" u="none" strike="noStrike" noProof="0" dirty="0" smtClean="0">
                          <a:latin typeface="Calibri"/>
                        </a:rPr>
                        <a:t>.</a:t>
                      </a:r>
                      <a:endParaRPr lang="en-US" sz="1400" dirty="0"/>
                    </a:p>
                  </a:txBody>
                  <a:tcPr/>
                </a:tc>
                <a:extLst>
                  <a:ext uri="{0D108BD9-81ED-4DB2-BD59-A6C34878D82A}">
                    <a16:rowId xmlns:a16="http://schemas.microsoft.com/office/drawing/2014/main" val="1660376355"/>
                  </a:ext>
                </a:extLst>
              </a:tr>
              <a:tr h="370840">
                <a:tc>
                  <a:txBody>
                    <a:bodyPr/>
                    <a:lstStyle/>
                    <a:p>
                      <a:r>
                        <a:rPr lang="en-GB" sz="1400" dirty="0" smtClean="0"/>
                        <a:t>Anna Atkins created the first ever photography book published in 1843</a:t>
                      </a:r>
                      <a:endParaRPr lang="en-GB" sz="1400" dirty="0"/>
                    </a:p>
                  </a:txBody>
                  <a:tcPr/>
                </a:tc>
                <a:extLst>
                  <a:ext uri="{0D108BD9-81ED-4DB2-BD59-A6C34878D82A}">
                    <a16:rowId xmlns:a16="http://schemas.microsoft.com/office/drawing/2014/main" val="2609502103"/>
                  </a:ext>
                </a:extLst>
              </a:tr>
              <a:tr h="370840">
                <a:tc>
                  <a:txBody>
                    <a:bodyPr/>
                    <a:lstStyle/>
                    <a:p>
                      <a:r>
                        <a:rPr lang="en-GB" sz="1400" dirty="0" smtClean="0"/>
                        <a:t>The cyanotype will start to develop as soon as it is exposed to light. You must keep it in the dark until you are ready to use create</a:t>
                      </a:r>
                      <a:r>
                        <a:rPr lang="en-GB" sz="1400" baseline="0" dirty="0" smtClean="0"/>
                        <a:t> your image.</a:t>
                      </a:r>
                      <a:endParaRPr lang="en-GB" sz="1400" dirty="0"/>
                    </a:p>
                  </a:txBody>
                  <a:tcPr/>
                </a:tc>
                <a:extLst>
                  <a:ext uri="{0D108BD9-81ED-4DB2-BD59-A6C34878D82A}">
                    <a16:rowId xmlns:a16="http://schemas.microsoft.com/office/drawing/2014/main" val="441531859"/>
                  </a:ext>
                </a:extLst>
              </a:tr>
              <a:tr h="370840">
                <a:tc>
                  <a:txBody>
                    <a:bodyPr/>
                    <a:lstStyle/>
                    <a:p>
                      <a:r>
                        <a:rPr lang="en-GB" sz="1400" dirty="0" smtClean="0"/>
                        <a:t>Cyanotypes are usually printed using the power of the sun.</a:t>
                      </a:r>
                      <a:endParaRPr lang="en-GB" sz="1400" dirty="0"/>
                    </a:p>
                  </a:txBody>
                  <a:tcPr/>
                </a:tc>
                <a:extLst>
                  <a:ext uri="{0D108BD9-81ED-4DB2-BD59-A6C34878D82A}">
                    <a16:rowId xmlns:a16="http://schemas.microsoft.com/office/drawing/2014/main" val="2778212417"/>
                  </a:ext>
                </a:extLst>
              </a:tr>
              <a:tr h="370840">
                <a:tc>
                  <a:txBody>
                    <a:bodyPr/>
                    <a:lstStyle/>
                    <a:p>
                      <a:r>
                        <a:rPr lang="en-GB" sz="1400" dirty="0" smtClean="0"/>
                        <a:t>Cyanotypes</a:t>
                      </a:r>
                      <a:r>
                        <a:rPr lang="en-GB" sz="1400" baseline="0" dirty="0" smtClean="0"/>
                        <a:t> can be created with any opaque or translucent objects. Anna Atkins used natural objects. </a:t>
                      </a:r>
                      <a:endParaRPr lang="en-GB" sz="1400" dirty="0"/>
                    </a:p>
                  </a:txBody>
                  <a:tcPr/>
                </a:tc>
                <a:extLst>
                  <a:ext uri="{0D108BD9-81ED-4DB2-BD59-A6C34878D82A}">
                    <a16:rowId xmlns:a16="http://schemas.microsoft.com/office/drawing/2014/main" val="2089857122"/>
                  </a:ext>
                </a:extLst>
              </a:tr>
            </a:tbl>
          </a:graphicData>
        </a:graphic>
      </p:graphicFrame>
      <p:sp>
        <p:nvSpPr>
          <p:cNvPr id="2" name="TextBox 1"/>
          <p:cNvSpPr txBox="1"/>
          <p:nvPr/>
        </p:nvSpPr>
        <p:spPr>
          <a:xfrm>
            <a:off x="530013" y="6361668"/>
            <a:ext cx="11355673" cy="400110"/>
          </a:xfrm>
          <a:prstGeom prst="rect">
            <a:avLst/>
          </a:prstGeom>
          <a:noFill/>
        </p:spPr>
        <p:txBody>
          <a:bodyPr wrap="none" rtlCol="0">
            <a:spAutoFit/>
          </a:bodyPr>
          <a:lstStyle/>
          <a:p>
            <a:r>
              <a:rPr lang="en-GB" sz="1600" b="1" dirty="0" smtClean="0">
                <a:solidFill>
                  <a:srgbClr val="FF0000"/>
                </a:solidFill>
              </a:rPr>
              <a:t>Appropriate PPE (gloves + goggles) must be worn when handling the chemicals. Children must not use the chemicals unsupervised.</a:t>
            </a:r>
            <a:r>
              <a:rPr lang="en-GB" sz="2000" b="1" dirty="0" smtClean="0"/>
              <a:t> </a:t>
            </a:r>
            <a:endParaRPr lang="en-GB" sz="2000" b="1" dirty="0"/>
          </a:p>
        </p:txBody>
      </p:sp>
    </p:spTree>
    <p:extLst>
      <p:ext uri="{BB962C8B-B14F-4D97-AF65-F5344CB8AC3E}">
        <p14:creationId xmlns:p14="http://schemas.microsoft.com/office/powerpoint/2010/main" val="1098572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562D76D-9C4E-4EBA-AF31-120548C81B0E}"/>
              </a:ext>
            </a:extLst>
          </p:cNvPr>
          <p:cNvSpPr/>
          <p:nvPr/>
        </p:nvSpPr>
        <p:spPr>
          <a:xfrm>
            <a:off x="287593" y="421217"/>
            <a:ext cx="11207749" cy="3820582"/>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7" name="TextBox 6">
            <a:extLst>
              <a:ext uri="{FF2B5EF4-FFF2-40B4-BE49-F238E27FC236}">
                <a16:creationId xmlns:a16="http://schemas.microsoft.com/office/drawing/2014/main" id="{FF4C1719-92F8-4275-90EC-49BC20B59B0C}"/>
              </a:ext>
            </a:extLst>
          </p:cNvPr>
          <p:cNvSpPr txBox="1"/>
          <p:nvPr/>
        </p:nvSpPr>
        <p:spPr>
          <a:xfrm>
            <a:off x="4189940" y="559857"/>
            <a:ext cx="2743200" cy="369332"/>
          </a:xfrm>
          <a:prstGeom prst="rect">
            <a:avLst/>
          </a:prstGeom>
          <a:noFill/>
          <a:ln>
            <a:solidFill>
              <a:srgbClr val="FFC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dirty="0">
                <a:solidFill>
                  <a:srgbClr val="00B050"/>
                </a:solidFill>
                <a:cs typeface="Calibri"/>
              </a:rPr>
              <a:t>Images</a:t>
            </a:r>
          </a:p>
        </p:txBody>
      </p:sp>
      <p:graphicFrame>
        <p:nvGraphicFramePr>
          <p:cNvPr id="8" name="Table 8">
            <a:extLst>
              <a:ext uri="{FF2B5EF4-FFF2-40B4-BE49-F238E27FC236}">
                <a16:creationId xmlns:a16="http://schemas.microsoft.com/office/drawing/2014/main" id="{9612C41C-AA26-465C-A328-83BFABB4EAD4}"/>
              </a:ext>
            </a:extLst>
          </p:cNvPr>
          <p:cNvGraphicFramePr>
            <a:graphicFrameLocks noGrp="1"/>
          </p:cNvGraphicFramePr>
          <p:nvPr>
            <p:extLst>
              <p:ext uri="{D42A27DB-BD31-4B8C-83A1-F6EECF244321}">
                <p14:modId xmlns:p14="http://schemas.microsoft.com/office/powerpoint/2010/main" val="2238933777"/>
              </p:ext>
            </p:extLst>
          </p:nvPr>
        </p:nvGraphicFramePr>
        <p:xfrm>
          <a:off x="403013" y="4532376"/>
          <a:ext cx="11092329" cy="2225040"/>
        </p:xfrm>
        <a:graphic>
          <a:graphicData uri="http://schemas.openxmlformats.org/drawingml/2006/table">
            <a:tbl>
              <a:tblPr firstRow="1" bandRow="1">
                <a:tableStyleId>{073A0DAA-6AF3-43AB-8588-CEC1D06C72B9}</a:tableStyleId>
              </a:tblPr>
              <a:tblGrid>
                <a:gridCol w="2156354">
                  <a:extLst>
                    <a:ext uri="{9D8B030D-6E8A-4147-A177-3AD203B41FA5}">
                      <a16:colId xmlns:a16="http://schemas.microsoft.com/office/drawing/2014/main" val="50762234"/>
                    </a:ext>
                  </a:extLst>
                </a:gridCol>
                <a:gridCol w="8935975">
                  <a:extLst>
                    <a:ext uri="{9D8B030D-6E8A-4147-A177-3AD203B41FA5}">
                      <a16:colId xmlns:a16="http://schemas.microsoft.com/office/drawing/2014/main" val="2040783584"/>
                    </a:ext>
                  </a:extLst>
                </a:gridCol>
              </a:tblGrid>
              <a:tr h="370840">
                <a:tc gridSpan="2">
                  <a:txBody>
                    <a:bodyPr/>
                    <a:lstStyle/>
                    <a:p>
                      <a:r>
                        <a:rPr lang="en-GB" dirty="0"/>
                        <a:t>Tier 2 vocabulary</a:t>
                      </a:r>
                    </a:p>
                  </a:txBody>
                  <a:tcPr/>
                </a:tc>
                <a:tc hMerge="1">
                  <a:txBody>
                    <a:bodyPr/>
                    <a:lstStyle/>
                    <a:p>
                      <a:endParaRPr lang="en-US"/>
                    </a:p>
                  </a:txBody>
                  <a:tcPr/>
                </a:tc>
                <a:extLst>
                  <a:ext uri="{0D108BD9-81ED-4DB2-BD59-A6C34878D82A}">
                    <a16:rowId xmlns:a16="http://schemas.microsoft.com/office/drawing/2014/main" val="2709357224"/>
                  </a:ext>
                </a:extLst>
              </a:tr>
              <a:tr h="370840">
                <a:tc>
                  <a:txBody>
                    <a:bodyPr/>
                    <a:lstStyle/>
                    <a:p>
                      <a:r>
                        <a:rPr lang="en-GB"/>
                        <a:t>create</a:t>
                      </a:r>
                    </a:p>
                  </a:txBody>
                  <a:tcPr/>
                </a:tc>
                <a:tc>
                  <a:txBody>
                    <a:bodyPr/>
                    <a:lstStyle/>
                    <a:p>
                      <a:r>
                        <a:rPr lang="en-GB"/>
                        <a:t>To make something.</a:t>
                      </a:r>
                    </a:p>
                  </a:txBody>
                  <a:tcPr/>
                </a:tc>
                <a:extLst>
                  <a:ext uri="{0D108BD9-81ED-4DB2-BD59-A6C34878D82A}">
                    <a16:rowId xmlns:a16="http://schemas.microsoft.com/office/drawing/2014/main" val="3162334675"/>
                  </a:ext>
                </a:extLst>
              </a:tr>
              <a:tr h="370840">
                <a:tc>
                  <a:txBody>
                    <a:bodyPr/>
                    <a:lstStyle/>
                    <a:p>
                      <a:r>
                        <a:rPr lang="en-GB" dirty="0" smtClean="0"/>
                        <a:t>communicate</a:t>
                      </a:r>
                      <a:endParaRPr lang="en-GB" dirty="0"/>
                    </a:p>
                  </a:txBody>
                  <a:tcPr/>
                </a:tc>
                <a:tc>
                  <a:txBody>
                    <a:bodyPr/>
                    <a:lstStyle/>
                    <a:p>
                      <a:r>
                        <a:rPr lang="en-GB" dirty="0" smtClean="0"/>
                        <a:t>Share or exchange information,</a:t>
                      </a:r>
                      <a:r>
                        <a:rPr lang="en-GB" baseline="0" dirty="0" smtClean="0"/>
                        <a:t> news or ideas</a:t>
                      </a:r>
                      <a:r>
                        <a:rPr lang="en-GB" dirty="0" smtClean="0"/>
                        <a:t>.</a:t>
                      </a:r>
                      <a:endParaRPr lang="en-GB" dirty="0"/>
                    </a:p>
                  </a:txBody>
                  <a:tcPr/>
                </a:tc>
                <a:extLst>
                  <a:ext uri="{0D108BD9-81ED-4DB2-BD59-A6C34878D82A}">
                    <a16:rowId xmlns:a16="http://schemas.microsoft.com/office/drawing/2014/main" val="2823701197"/>
                  </a:ext>
                </a:extLst>
              </a:tr>
              <a:tr h="370840">
                <a:tc>
                  <a:txBody>
                    <a:bodyPr/>
                    <a:lstStyle/>
                    <a:p>
                      <a:r>
                        <a:rPr lang="en-GB" dirty="0" smtClean="0"/>
                        <a:t>unique</a:t>
                      </a:r>
                      <a:endParaRPr lang="en-GB" dirty="0"/>
                    </a:p>
                  </a:txBody>
                  <a:tcPr/>
                </a:tc>
                <a:tc>
                  <a:txBody>
                    <a:bodyPr/>
                    <a:lstStyle/>
                    <a:p>
                      <a:r>
                        <a:rPr lang="en-GB" dirty="0" smtClean="0"/>
                        <a:t>The only one of its kind.</a:t>
                      </a:r>
                      <a:endParaRPr lang="en-GB" dirty="0"/>
                    </a:p>
                  </a:txBody>
                  <a:tcPr/>
                </a:tc>
                <a:extLst>
                  <a:ext uri="{0D108BD9-81ED-4DB2-BD59-A6C34878D82A}">
                    <a16:rowId xmlns:a16="http://schemas.microsoft.com/office/drawing/2014/main" val="1407904385"/>
                  </a:ext>
                </a:extLst>
              </a:tr>
              <a:tr h="370840">
                <a:tc>
                  <a:txBody>
                    <a:bodyPr/>
                    <a:lstStyle/>
                    <a:p>
                      <a:r>
                        <a:rPr lang="en-GB" dirty="0" smtClean="0"/>
                        <a:t>environment</a:t>
                      </a:r>
                      <a:endParaRPr lang="en-GB" dirty="0"/>
                    </a:p>
                  </a:txBody>
                  <a:tcPr/>
                </a:tc>
                <a:tc>
                  <a:txBody>
                    <a:bodyPr/>
                    <a:lstStyle/>
                    <a:p>
                      <a:r>
                        <a:rPr lang="en-GB" dirty="0" smtClean="0"/>
                        <a:t>The surroundings in which an</a:t>
                      </a:r>
                      <a:r>
                        <a:rPr lang="en-GB" baseline="0" dirty="0" smtClean="0"/>
                        <a:t> animal or plant.</a:t>
                      </a:r>
                      <a:endParaRPr lang="en-GB" dirty="0"/>
                    </a:p>
                  </a:txBody>
                  <a:tcPr/>
                </a:tc>
                <a:extLst>
                  <a:ext uri="{0D108BD9-81ED-4DB2-BD59-A6C34878D82A}">
                    <a16:rowId xmlns:a16="http://schemas.microsoft.com/office/drawing/2014/main" val="2638640525"/>
                  </a:ext>
                </a:extLst>
              </a:tr>
              <a:tr h="370840">
                <a:tc>
                  <a:txBody>
                    <a:bodyPr/>
                    <a:lstStyle/>
                    <a:p>
                      <a:r>
                        <a:rPr lang="en-GB" dirty="0" smtClean="0"/>
                        <a:t>design</a:t>
                      </a:r>
                      <a:endParaRPr lang="en-GB" dirty="0"/>
                    </a:p>
                  </a:txBody>
                  <a:tcPr/>
                </a:tc>
                <a:tc>
                  <a:txBody>
                    <a:bodyPr/>
                    <a:lstStyle/>
                    <a:p>
                      <a:r>
                        <a:rPr lang="en-GB" dirty="0" smtClean="0"/>
                        <a:t>Plan or draw something to show how it will look.</a:t>
                      </a:r>
                      <a:endParaRPr lang="en-GB" dirty="0"/>
                    </a:p>
                  </a:txBody>
                  <a:tcPr/>
                </a:tc>
                <a:extLst>
                  <a:ext uri="{0D108BD9-81ED-4DB2-BD59-A6C34878D82A}">
                    <a16:rowId xmlns:a16="http://schemas.microsoft.com/office/drawing/2014/main" val="307123071"/>
                  </a:ext>
                </a:extLst>
              </a:tr>
            </a:tbl>
          </a:graphicData>
        </a:graphic>
      </p:graphicFrame>
      <p:sp>
        <p:nvSpPr>
          <p:cNvPr id="9" name="TextBox 8">
            <a:extLst>
              <a:ext uri="{FF2B5EF4-FFF2-40B4-BE49-F238E27FC236}">
                <a16:creationId xmlns:a16="http://schemas.microsoft.com/office/drawing/2014/main" id="{0C97AC01-B1C0-4533-ABAA-D546E750B19A}"/>
              </a:ext>
            </a:extLst>
          </p:cNvPr>
          <p:cNvSpPr txBox="1"/>
          <p:nvPr/>
        </p:nvSpPr>
        <p:spPr>
          <a:xfrm>
            <a:off x="501650" y="559857"/>
            <a:ext cx="2944282"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dirty="0" smtClean="0">
                <a:ea typeface="+mn-lt"/>
                <a:cs typeface="+mn-lt"/>
              </a:rPr>
              <a:t>This cyanotype was created by Anna Atkins in the 1840s. It still looks the same today as it did almost 200 years ago!</a:t>
            </a:r>
            <a:endParaRPr lang="en-US" sz="1400" dirty="0"/>
          </a:p>
        </p:txBody>
      </p:sp>
      <p:pic>
        <p:nvPicPr>
          <p:cNvPr id="4" name="Picture 3"/>
          <p:cNvPicPr>
            <a:picLocks noChangeAspect="1"/>
          </p:cNvPicPr>
          <p:nvPr/>
        </p:nvPicPr>
        <p:blipFill>
          <a:blip r:embed="rId2"/>
          <a:stretch>
            <a:fillRect/>
          </a:stretch>
        </p:blipFill>
        <p:spPr>
          <a:xfrm>
            <a:off x="966520" y="1358849"/>
            <a:ext cx="2196574" cy="2831245"/>
          </a:xfrm>
          <a:prstGeom prst="rect">
            <a:avLst/>
          </a:prstGeom>
        </p:spPr>
      </p:pic>
      <p:pic>
        <p:nvPicPr>
          <p:cNvPr id="5" name="Picture 4"/>
          <p:cNvPicPr>
            <a:picLocks noChangeAspect="1"/>
          </p:cNvPicPr>
          <p:nvPr/>
        </p:nvPicPr>
        <p:blipFill>
          <a:blip r:embed="rId3"/>
          <a:stretch>
            <a:fillRect/>
          </a:stretch>
        </p:blipFill>
        <p:spPr>
          <a:xfrm>
            <a:off x="8575675" y="535252"/>
            <a:ext cx="2744704" cy="3592512"/>
          </a:xfrm>
          <a:prstGeom prst="rect">
            <a:avLst/>
          </a:prstGeom>
        </p:spPr>
      </p:pic>
      <p:sp>
        <p:nvSpPr>
          <p:cNvPr id="12" name="TextBox 11"/>
          <p:cNvSpPr txBox="1"/>
          <p:nvPr/>
        </p:nvSpPr>
        <p:spPr>
          <a:xfrm>
            <a:off x="7089655" y="964390"/>
            <a:ext cx="1476401" cy="738664"/>
          </a:xfrm>
          <a:prstGeom prst="rect">
            <a:avLst/>
          </a:prstGeom>
          <a:noFill/>
        </p:spPr>
        <p:txBody>
          <a:bodyPr wrap="square" rtlCol="0">
            <a:spAutoFit/>
          </a:bodyPr>
          <a:lstStyle/>
          <a:p>
            <a:r>
              <a:rPr lang="en-GB" sz="1400" dirty="0"/>
              <a:t>Photograph of Anna </a:t>
            </a:r>
            <a:r>
              <a:rPr lang="en-GB" sz="1400" dirty="0" smtClean="0"/>
              <a:t>Atkins (date unknown)</a:t>
            </a:r>
            <a:endParaRPr lang="en-GB" sz="1400" dirty="0"/>
          </a:p>
        </p:txBody>
      </p:sp>
      <p:pic>
        <p:nvPicPr>
          <p:cNvPr id="13" name="Picture 12"/>
          <p:cNvPicPr>
            <a:picLocks noChangeAspect="1"/>
          </p:cNvPicPr>
          <p:nvPr/>
        </p:nvPicPr>
        <p:blipFill>
          <a:blip r:embed="rId4"/>
          <a:stretch>
            <a:fillRect/>
          </a:stretch>
        </p:blipFill>
        <p:spPr>
          <a:xfrm>
            <a:off x="3404790" y="2630808"/>
            <a:ext cx="4888047" cy="1559286"/>
          </a:xfrm>
          <a:prstGeom prst="rect">
            <a:avLst/>
          </a:prstGeom>
        </p:spPr>
      </p:pic>
      <p:sp>
        <p:nvSpPr>
          <p:cNvPr id="14" name="TextBox 13"/>
          <p:cNvSpPr txBox="1"/>
          <p:nvPr/>
        </p:nvSpPr>
        <p:spPr>
          <a:xfrm>
            <a:off x="4061795" y="2209771"/>
            <a:ext cx="3948545" cy="369332"/>
          </a:xfrm>
          <a:prstGeom prst="rect">
            <a:avLst/>
          </a:prstGeom>
          <a:noFill/>
        </p:spPr>
        <p:txBody>
          <a:bodyPr wrap="square" rtlCol="0">
            <a:spAutoFit/>
          </a:bodyPr>
          <a:lstStyle/>
          <a:p>
            <a:r>
              <a:rPr lang="en-GB" dirty="0" smtClean="0"/>
              <a:t>Cyanotype process with objects</a:t>
            </a:r>
            <a:endParaRPr lang="en-GB" dirty="0"/>
          </a:p>
        </p:txBody>
      </p:sp>
    </p:spTree>
    <p:extLst>
      <p:ext uri="{BB962C8B-B14F-4D97-AF65-F5344CB8AC3E}">
        <p14:creationId xmlns:p14="http://schemas.microsoft.com/office/powerpoint/2010/main" val="641012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1174"/>
            <a:ext cx="10515600" cy="1325563"/>
          </a:xfrm>
        </p:spPr>
        <p:txBody>
          <a:bodyPr/>
          <a:lstStyle/>
          <a:p>
            <a:r>
              <a:rPr lang="en-GB" dirty="0"/>
              <a:t>Lessons </a:t>
            </a:r>
            <a:r>
              <a:rPr lang="en-GB" sz="1200" dirty="0">
                <a:hlinkClick r:id="rId2"/>
              </a:rPr>
              <a:t>https://jostephen.photography/how-to-make-wet-cyanotypes</a:t>
            </a:r>
            <a:r>
              <a:rPr lang="en-GB" sz="1200" dirty="0" smtClean="0">
                <a:hlinkClick r:id="rId2"/>
              </a:rPr>
              <a:t>/</a:t>
            </a:r>
            <a:r>
              <a:rPr lang="en-GB" sz="1200" dirty="0" smtClean="0"/>
              <a:t>  teacher to read in advance of teaching. </a:t>
            </a:r>
            <a:r>
              <a:rPr lang="en-GB" sz="1200" dirty="0"/>
              <a:t>And watch </a:t>
            </a:r>
            <a:r>
              <a:rPr lang="en-GB" sz="1200" dirty="0" smtClean="0">
                <a:hlinkClick r:id="rId3"/>
              </a:rPr>
              <a:t>this</a:t>
            </a:r>
            <a:r>
              <a:rPr lang="en-GB" sz="1200" dirty="0" smtClean="0"/>
              <a:t> for the </a:t>
            </a:r>
            <a:r>
              <a:rPr lang="en-GB" sz="1200" dirty="0" err="1" smtClean="0"/>
              <a:t>solargraphy</a:t>
            </a:r>
            <a:r>
              <a:rPr lang="en-GB" sz="1200" smtClean="0"/>
              <a:t> tutorial</a:t>
            </a:r>
            <a:endParaRPr lang="en-GB" dirty="0"/>
          </a:p>
        </p:txBody>
      </p:sp>
      <p:sp>
        <p:nvSpPr>
          <p:cNvPr id="3" name="Content Placeholder 2"/>
          <p:cNvSpPr>
            <a:spLocks noGrp="1"/>
          </p:cNvSpPr>
          <p:nvPr>
            <p:ph idx="1"/>
          </p:nvPr>
        </p:nvSpPr>
        <p:spPr>
          <a:xfrm>
            <a:off x="838200" y="1376737"/>
            <a:ext cx="10515600" cy="5015749"/>
          </a:xfrm>
        </p:spPr>
        <p:txBody>
          <a:bodyPr>
            <a:normAutofit fontScale="92500" lnSpcReduction="20000"/>
          </a:bodyPr>
          <a:lstStyle/>
          <a:p>
            <a:pPr marL="342900" indent="-342900">
              <a:buFont typeface="+mj-lt"/>
              <a:buAutoNum type="arabicPeriod"/>
            </a:pPr>
            <a:r>
              <a:rPr lang="en-GB" sz="1400" dirty="0" smtClean="0"/>
              <a:t>Look at some of Anna Atkins’ cyanotypes. What do we like about them? What are they? Opportunity for retrieval from Kestrel Class work</a:t>
            </a:r>
          </a:p>
          <a:p>
            <a:pPr marL="342900" indent="-342900">
              <a:buFont typeface="+mj-lt"/>
              <a:buAutoNum type="arabicPeriod"/>
            </a:pPr>
            <a:r>
              <a:rPr lang="en-GB" sz="1400" dirty="0" smtClean="0"/>
              <a:t>Remind children that exposure to light is essential in photography – you are recording light. </a:t>
            </a:r>
          </a:p>
          <a:p>
            <a:pPr marL="342900" indent="-342900">
              <a:buFont typeface="+mj-lt"/>
              <a:buAutoNum type="arabicPeriod"/>
            </a:pPr>
            <a:r>
              <a:rPr lang="en-GB" sz="1400" dirty="0" smtClean="0"/>
              <a:t>Review cyanotypes in sketch book from Kestrel Class. What was effective? If not identified, refer to negative space.</a:t>
            </a:r>
          </a:p>
          <a:p>
            <a:pPr marL="342900" indent="-342900">
              <a:buFont typeface="+mj-lt"/>
              <a:buAutoNum type="arabicPeriod"/>
            </a:pPr>
            <a:r>
              <a:rPr lang="en-GB" sz="1400" dirty="0" smtClean="0"/>
              <a:t>Teacher to decide whether to repeat traditional cyanotype process again at this point – or introduce ‘wet cyanotype’ process</a:t>
            </a:r>
          </a:p>
          <a:p>
            <a:pPr marL="342900" indent="-342900">
              <a:buFont typeface="+mj-lt"/>
              <a:buAutoNum type="arabicPeriod"/>
            </a:pPr>
            <a:r>
              <a:rPr lang="en-GB" sz="1400" dirty="0"/>
              <a:t>Take children on a tour of grounds, looking </a:t>
            </a:r>
            <a:r>
              <a:rPr lang="en-GB" sz="1400" dirty="0" smtClean="0"/>
              <a:t>for interesting natural objects (leaves which create interesting negative space, feathers and other relatively flat objects will work best). Bring back to class and try to sketch in sketchbooks – see p31 DCA for more guidance). Keep found items – pressing leaves </a:t>
            </a:r>
            <a:r>
              <a:rPr lang="en-GB" sz="1400" dirty="0" err="1" smtClean="0"/>
              <a:t>etc</a:t>
            </a:r>
            <a:r>
              <a:rPr lang="en-GB" sz="1400" dirty="0" smtClean="0"/>
              <a:t> would also benefit future lesson if possible (not essential)</a:t>
            </a:r>
          </a:p>
          <a:p>
            <a:pPr marL="342900" indent="-342900">
              <a:buFont typeface="+mj-lt"/>
              <a:buAutoNum type="arabicPeriod"/>
            </a:pPr>
            <a:r>
              <a:rPr lang="en-GB" sz="1400" dirty="0" smtClean="0"/>
              <a:t>Introduce </a:t>
            </a:r>
            <a:r>
              <a:rPr lang="en-GB" sz="1400" dirty="0"/>
              <a:t>book – The Bluest of Blues</a:t>
            </a:r>
            <a:r>
              <a:rPr lang="en-GB" sz="1400" dirty="0" smtClean="0"/>
              <a:t>. 1:1 with children coat a sheet of white paper (ideally watercolour). (Write name in pencil on reverse of paper in order to identify later and to not become washed off during process). Can experiment with brush strokes or coat whole paper. This needs to be done in a relatively dimly lit space (classroom with lights off is fine – or turn role-play area into a ‘lab’). Coated paper needs to dry and be kept in a dark place until used in future lesson. Ideally coat a couple of small pieces and a larger piece per child. </a:t>
            </a:r>
          </a:p>
          <a:p>
            <a:pPr marL="342900" indent="-342900">
              <a:buFont typeface="+mj-lt"/>
              <a:buAutoNum type="arabicPeriod"/>
            </a:pPr>
            <a:r>
              <a:rPr lang="en-GB" sz="1400" dirty="0" smtClean="0"/>
              <a:t>Need a bright, calm day day. Children to place their objects onto paper and expose in the sun. There is no set time for exposure, it is dependent on the strength of the sun. The yellow/green paper will turn grey. Wait for 10 seconds after it is grey before developing (the exact time is not essential with photograms, better to over expose than under).</a:t>
            </a:r>
          </a:p>
          <a:p>
            <a:pPr marL="342900" indent="-342900">
              <a:buFont typeface="+mj-lt"/>
              <a:buAutoNum type="arabicPeriod"/>
            </a:pPr>
            <a:r>
              <a:rPr lang="en-GB" sz="1400" dirty="0" smtClean="0"/>
              <a:t>As soon as you are happy it is exposed, remove the objects and rinse in water until the paper runs clear (wear rubber gloves whilst rinsing). Leave to dry. The image will become a richer hue of blue as the image dries and it is exposed to oxygen. The image is no longer light sensitive.</a:t>
            </a:r>
          </a:p>
          <a:p>
            <a:pPr marL="342900" indent="-342900">
              <a:buFont typeface="+mj-lt"/>
              <a:buAutoNum type="arabicPeriod"/>
            </a:pPr>
            <a:r>
              <a:rPr lang="en-GB" sz="1400" dirty="0" smtClean="0"/>
              <a:t>Extension – you can use natural </a:t>
            </a:r>
            <a:r>
              <a:rPr lang="en-GB" sz="1400" dirty="0" smtClean="0"/>
              <a:t>substances </a:t>
            </a:r>
            <a:r>
              <a:rPr lang="en-GB" sz="1400" dirty="0" smtClean="0"/>
              <a:t>to tone your cyanotypes. Tea, coffee, green tea and rooibos all produce different colours and can change your cyanotypes from blue. Simply soak your original cyanotype in water and then move to your chosen toning liquid. Leave as long or as a short a time as you like. Darker tones = longer time</a:t>
            </a:r>
          </a:p>
          <a:p>
            <a:pPr marL="342900" indent="-342900">
              <a:buFont typeface="+mj-lt"/>
              <a:buAutoNum type="arabicPeriod"/>
            </a:pPr>
            <a:r>
              <a:rPr lang="en-GB" sz="1400" dirty="0" smtClean="0"/>
              <a:t>Cyanotype will also work on natural fabric. You could coat a piece of fabric and get the children to place hands </a:t>
            </a:r>
            <a:r>
              <a:rPr lang="en-GB" sz="1400" dirty="0" err="1" smtClean="0"/>
              <a:t>etc</a:t>
            </a:r>
            <a:r>
              <a:rPr lang="en-GB" sz="1400" dirty="0" smtClean="0"/>
              <a:t> on the fabric whilst it exposes (this does involve them not moving!).</a:t>
            </a:r>
          </a:p>
          <a:p>
            <a:pPr marL="342900" indent="-342900">
              <a:buFont typeface="+mj-lt"/>
              <a:buAutoNum type="arabicPeriod"/>
            </a:pPr>
            <a:r>
              <a:rPr lang="en-GB" sz="1400" dirty="0" smtClean="0"/>
              <a:t>Repeat 4 &amp; 5 with different exposure lengths for different tones or with different found objects. </a:t>
            </a:r>
          </a:p>
          <a:p>
            <a:pPr marL="342900" indent="-342900">
              <a:buFont typeface="+mj-lt"/>
              <a:buAutoNum type="arabicPeriod"/>
            </a:pPr>
            <a:r>
              <a:rPr lang="en-GB" sz="1400" dirty="0" smtClean="0"/>
              <a:t>Display work as an art exhibition for parents </a:t>
            </a:r>
            <a:endParaRPr lang="en-GB" sz="2000" dirty="0" smtClean="0"/>
          </a:p>
          <a:p>
            <a:endParaRPr lang="en-GB" sz="2000" dirty="0" smtClean="0"/>
          </a:p>
          <a:p>
            <a:endParaRPr lang="en-GB" dirty="0" smtClean="0"/>
          </a:p>
        </p:txBody>
      </p:sp>
    </p:spTree>
    <p:extLst>
      <p:ext uri="{BB962C8B-B14F-4D97-AF65-F5344CB8AC3E}">
        <p14:creationId xmlns:p14="http://schemas.microsoft.com/office/powerpoint/2010/main" val="1568348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8a0811c1-ff0d-4bee-950b-8f2c6d12cab0">
      <UserInfo>
        <DisplayName>Head @ Bury School</DisplayName>
        <AccountId>6</AccountId>
        <AccountType/>
      </UserInfo>
    </SharedWithUsers>
    <_activity xmlns="f66cca01-c4e3-40df-acad-b6e8b162a5fe"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4CD377817D07E4A9B84CE811F9F6CFE" ma:contentTypeVersion="15" ma:contentTypeDescription="Create a new document." ma:contentTypeScope="" ma:versionID="fb8dca91a6f021b4cad6088df4071e34">
  <xsd:schema xmlns:xsd="http://www.w3.org/2001/XMLSchema" xmlns:xs="http://www.w3.org/2001/XMLSchema" xmlns:p="http://schemas.microsoft.com/office/2006/metadata/properties" xmlns:ns3="f66cca01-c4e3-40df-acad-b6e8b162a5fe" xmlns:ns4="8a0811c1-ff0d-4bee-950b-8f2c6d12cab0" targetNamespace="http://schemas.microsoft.com/office/2006/metadata/properties" ma:root="true" ma:fieldsID="606ef26416ec37a3862efa0bebd91856" ns3:_="" ns4:_="">
    <xsd:import namespace="f66cca01-c4e3-40df-acad-b6e8b162a5fe"/>
    <xsd:import namespace="8a0811c1-ff0d-4bee-950b-8f2c6d12cab0"/>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element ref="ns3:MediaServiceAutoTags" minOccurs="0"/>
                <xsd:element ref="ns3:MediaServiceOCR" minOccurs="0"/>
                <xsd:element ref="ns3:MediaServiceLocation" minOccurs="0"/>
                <xsd:element ref="ns3:MediaServiceGenerationTime" minOccurs="0"/>
                <xsd:element ref="ns3:MediaServiceEventHashCode" minOccurs="0"/>
                <xsd:element ref="ns3:MediaServiceAutoKeyPoints" minOccurs="0"/>
                <xsd:element ref="ns3:MediaServiceKeyPoints" minOccurs="0"/>
                <xsd:element ref="ns3:MediaLengthInSeconds"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66cca01-c4e3-40df-acad-b6e8b162a5fe"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Location" ma:index="16" nillable="true" ma:displayName="MediaServic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MediaLengthInSeconds" ma:hidden="true"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a0811c1-ff0d-4bee-950b-8f2c6d12cab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A78581F-C1DE-4BE9-AC6C-FA24A223339A}">
  <ds:schemaRefs>
    <ds:schemaRef ds:uri="http://schemas.microsoft.com/office/infopath/2007/PartnerControls"/>
    <ds:schemaRef ds:uri="http://purl.org/dc/dcmitype/"/>
    <ds:schemaRef ds:uri="http://schemas.microsoft.com/office/2006/documentManagement/types"/>
    <ds:schemaRef ds:uri="http://purl.org/dc/elements/1.1/"/>
    <ds:schemaRef ds:uri="http://purl.org/dc/terms/"/>
    <ds:schemaRef ds:uri="f66cca01-c4e3-40df-acad-b6e8b162a5fe"/>
    <ds:schemaRef ds:uri="http://schemas.microsoft.com/office/2006/metadata/properties"/>
    <ds:schemaRef ds:uri="8a0811c1-ff0d-4bee-950b-8f2c6d12cab0"/>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16080AA2-C819-4EB1-B259-CE9E5271BB10}">
  <ds:schemaRefs>
    <ds:schemaRef ds:uri="http://schemas.microsoft.com/sharepoint/v3/contenttype/forms"/>
  </ds:schemaRefs>
</ds:datastoreItem>
</file>

<file path=customXml/itemProps3.xml><?xml version="1.0" encoding="utf-8"?>
<ds:datastoreItem xmlns:ds="http://schemas.openxmlformats.org/officeDocument/2006/customXml" ds:itemID="{CD2A4AC4-E28C-4BC0-B7F5-EB0663166C7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66cca01-c4e3-40df-acad-b6e8b162a5fe"/>
    <ds:schemaRef ds:uri="8a0811c1-ff0d-4bee-950b-8f2c6d12cab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206</TotalTime>
  <Words>865</Words>
  <Application>Microsoft Office PowerPoint</Application>
  <PresentationFormat>Widescreen</PresentationFormat>
  <Paragraphs>57</Paragraphs>
  <Slides>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vt:i4>
      </vt:variant>
    </vt:vector>
  </HeadingPairs>
  <TitlesOfParts>
    <vt:vector size="7" baseType="lpstr">
      <vt:lpstr>Arial</vt:lpstr>
      <vt:lpstr>Calibri</vt:lpstr>
      <vt:lpstr>Calibri Light</vt:lpstr>
      <vt:lpstr>office theme</vt:lpstr>
      <vt:lpstr>PowerPoint Presentation</vt:lpstr>
      <vt:lpstr>PowerPoint Presentation</vt:lpstr>
      <vt:lpstr>Lessons https://jostephen.photography/how-to-make-wet-cyanotypes/  teacher to read in advance of teaching. And watch this for the solargraphy tutorial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Head</dc:creator>
  <cp:lastModifiedBy> </cp:lastModifiedBy>
  <cp:revision>221</cp:revision>
  <dcterms:created xsi:type="dcterms:W3CDTF">2021-11-01T15:56:58Z</dcterms:created>
  <dcterms:modified xsi:type="dcterms:W3CDTF">2023-02-07T13:32:39Z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0x01010044CD377817D07E4A9B84CE811F9F6CFE</vt:lpwstr>
  </property>
</Properties>
</file>